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781" r:id="rId3"/>
    <p:sldId id="780" r:id="rId4"/>
    <p:sldId id="263" r:id="rId5"/>
    <p:sldId id="768" r:id="rId6"/>
    <p:sldId id="772" r:id="rId7"/>
    <p:sldId id="352" r:id="rId8"/>
    <p:sldId id="776" r:id="rId9"/>
    <p:sldId id="774" r:id="rId10"/>
    <p:sldId id="773" r:id="rId11"/>
    <p:sldId id="778" r:id="rId12"/>
    <p:sldId id="779" r:id="rId13"/>
    <p:sldId id="782" r:id="rId14"/>
    <p:sldId id="783" r:id="rId15"/>
    <p:sldId id="7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D"/>
    <a:srgbClr val="E8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DD4925-73F5-4158-AA98-EB96AFE8CFD9}" v="522" dt="2024-02-04T18:54:22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53" autoAdjust="0"/>
  </p:normalViewPr>
  <p:slideViewPr>
    <p:cSldViewPr snapToGrid="0">
      <p:cViewPr>
        <p:scale>
          <a:sx n="77" d="100"/>
          <a:sy n="77" d="100"/>
        </p:scale>
        <p:origin x="326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gel Hart" userId="3e70a139-631a-4e50-b5b4-d7fdabffcc74" providerId="ADAL" clId="{CCDD4925-73F5-4158-AA98-EB96AFE8CFD9}"/>
    <pc:docChg chg="undo custSel addSld delSld modSld sldOrd">
      <pc:chgData name="Nigel Hart" userId="3e70a139-631a-4e50-b5b4-d7fdabffcc74" providerId="ADAL" clId="{CCDD4925-73F5-4158-AA98-EB96AFE8CFD9}" dt="2024-02-04T18:56:23.415" v="1604" actId="14100"/>
      <pc:docMkLst>
        <pc:docMk/>
      </pc:docMkLst>
      <pc:sldChg chg="modSp mod">
        <pc:chgData name="Nigel Hart" userId="3e70a139-631a-4e50-b5b4-d7fdabffcc74" providerId="ADAL" clId="{CCDD4925-73F5-4158-AA98-EB96AFE8CFD9}" dt="2024-02-04T18:23:08.921" v="307" actId="20577"/>
        <pc:sldMkLst>
          <pc:docMk/>
          <pc:sldMk cId="1787657206" sldId="256"/>
        </pc:sldMkLst>
        <pc:spChg chg="mod">
          <ac:chgData name="Nigel Hart" userId="3e70a139-631a-4e50-b5b4-d7fdabffcc74" providerId="ADAL" clId="{CCDD4925-73F5-4158-AA98-EB96AFE8CFD9}" dt="2024-02-04T18:23:08.921" v="307" actId="20577"/>
          <ac:spMkLst>
            <pc:docMk/>
            <pc:sldMk cId="1787657206" sldId="256"/>
            <ac:spMk id="3" creationId="{2E6817BB-424D-4678-B271-D9BC37958A0F}"/>
          </ac:spMkLst>
        </pc:spChg>
      </pc:sldChg>
      <pc:sldChg chg="modSp del mod">
        <pc:chgData name="Nigel Hart" userId="3e70a139-631a-4e50-b5b4-d7fdabffcc74" providerId="ADAL" clId="{CCDD4925-73F5-4158-AA98-EB96AFE8CFD9}" dt="2024-02-04T18:22:37.958" v="295" actId="47"/>
        <pc:sldMkLst>
          <pc:docMk/>
          <pc:sldMk cId="3008922722" sldId="268"/>
        </pc:sldMkLst>
        <pc:spChg chg="mod">
          <ac:chgData name="Nigel Hart" userId="3e70a139-631a-4e50-b5b4-d7fdabffcc74" providerId="ADAL" clId="{CCDD4925-73F5-4158-AA98-EB96AFE8CFD9}" dt="2024-02-04T18:15:25.777" v="27" actId="27636"/>
          <ac:spMkLst>
            <pc:docMk/>
            <pc:sldMk cId="3008922722" sldId="268"/>
            <ac:spMk id="3" creationId="{00000000-0000-0000-0000-000000000000}"/>
          </ac:spMkLst>
        </pc:spChg>
      </pc:sldChg>
      <pc:sldChg chg="del">
        <pc:chgData name="Nigel Hart" userId="3e70a139-631a-4e50-b5b4-d7fdabffcc74" providerId="ADAL" clId="{CCDD4925-73F5-4158-AA98-EB96AFE8CFD9}" dt="2024-02-04T18:48:07.224" v="1220" actId="47"/>
        <pc:sldMkLst>
          <pc:docMk/>
          <pc:sldMk cId="40630255" sldId="349"/>
        </pc:sldMkLst>
      </pc:sldChg>
      <pc:sldChg chg="del">
        <pc:chgData name="Nigel Hart" userId="3e70a139-631a-4e50-b5b4-d7fdabffcc74" providerId="ADAL" clId="{CCDD4925-73F5-4158-AA98-EB96AFE8CFD9}" dt="2024-02-04T18:54:30.306" v="1494" actId="47"/>
        <pc:sldMkLst>
          <pc:docMk/>
          <pc:sldMk cId="1534633533" sldId="351"/>
        </pc:sldMkLst>
      </pc:sldChg>
      <pc:sldChg chg="modSp mod">
        <pc:chgData name="Nigel Hart" userId="3e70a139-631a-4e50-b5b4-d7fdabffcc74" providerId="ADAL" clId="{CCDD4925-73F5-4158-AA98-EB96AFE8CFD9}" dt="2024-02-04T18:56:23.415" v="1604" actId="14100"/>
        <pc:sldMkLst>
          <pc:docMk/>
          <pc:sldMk cId="3762515563" sldId="773"/>
        </pc:sldMkLst>
        <pc:spChg chg="mod">
          <ac:chgData name="Nigel Hart" userId="3e70a139-631a-4e50-b5b4-d7fdabffcc74" providerId="ADAL" clId="{CCDD4925-73F5-4158-AA98-EB96AFE8CFD9}" dt="2024-02-04T18:56:23.415" v="1604" actId="14100"/>
          <ac:spMkLst>
            <pc:docMk/>
            <pc:sldMk cId="3762515563" sldId="773"/>
            <ac:spMk id="4" creationId="{BFDE495D-E8A6-B440-DD11-1406684C7F67}"/>
          </ac:spMkLst>
        </pc:spChg>
      </pc:sldChg>
      <pc:sldChg chg="ord">
        <pc:chgData name="Nigel Hart" userId="3e70a139-631a-4e50-b5b4-d7fdabffcc74" providerId="ADAL" clId="{CCDD4925-73F5-4158-AA98-EB96AFE8CFD9}" dt="2024-02-04T18:16:49.310" v="63" actId="20578"/>
        <pc:sldMkLst>
          <pc:docMk/>
          <pc:sldMk cId="2823699144" sldId="778"/>
        </pc:sldMkLst>
      </pc:sldChg>
      <pc:sldChg chg="modSp mod modAnim">
        <pc:chgData name="Nigel Hart" userId="3e70a139-631a-4e50-b5b4-d7fdabffcc74" providerId="ADAL" clId="{CCDD4925-73F5-4158-AA98-EB96AFE8CFD9}" dt="2024-02-04T18:15:04.359" v="25" actId="20577"/>
        <pc:sldMkLst>
          <pc:docMk/>
          <pc:sldMk cId="3457506462" sldId="779"/>
        </pc:sldMkLst>
        <pc:spChg chg="mod">
          <ac:chgData name="Nigel Hart" userId="3e70a139-631a-4e50-b5b4-d7fdabffcc74" providerId="ADAL" clId="{CCDD4925-73F5-4158-AA98-EB96AFE8CFD9}" dt="2024-02-04T18:15:04.359" v="25" actId="20577"/>
          <ac:spMkLst>
            <pc:docMk/>
            <pc:sldMk cId="3457506462" sldId="779"/>
            <ac:spMk id="4" creationId="{C9D91EE2-58D1-8893-26F7-52B24156A9F8}"/>
          </ac:spMkLst>
        </pc:spChg>
      </pc:sldChg>
      <pc:sldChg chg="ord">
        <pc:chgData name="Nigel Hart" userId="3e70a139-631a-4e50-b5b4-d7fdabffcc74" providerId="ADAL" clId="{CCDD4925-73F5-4158-AA98-EB96AFE8CFD9}" dt="2024-02-04T18:24:03.296" v="309"/>
        <pc:sldMkLst>
          <pc:docMk/>
          <pc:sldMk cId="806330958" sldId="780"/>
        </pc:sldMkLst>
      </pc:sldChg>
      <pc:sldChg chg="modSp mod modAnim">
        <pc:chgData name="Nigel Hart" userId="3e70a139-631a-4e50-b5b4-d7fdabffcc74" providerId="ADAL" clId="{CCDD4925-73F5-4158-AA98-EB96AFE8CFD9}" dt="2024-02-04T18:22:32.528" v="294" actId="20577"/>
        <pc:sldMkLst>
          <pc:docMk/>
          <pc:sldMk cId="1829681417" sldId="782"/>
        </pc:sldMkLst>
        <pc:spChg chg="mod">
          <ac:chgData name="Nigel Hart" userId="3e70a139-631a-4e50-b5b4-d7fdabffcc74" providerId="ADAL" clId="{CCDD4925-73F5-4158-AA98-EB96AFE8CFD9}" dt="2024-02-04T18:22:32.528" v="294" actId="20577"/>
          <ac:spMkLst>
            <pc:docMk/>
            <pc:sldMk cId="1829681417" sldId="782"/>
            <ac:spMk id="4" creationId="{8CF89EA0-B513-EB63-C24D-4ACFCC2B6BA1}"/>
          </ac:spMkLst>
        </pc:spChg>
      </pc:sldChg>
      <pc:sldChg chg="modSp add mod modAnim">
        <pc:chgData name="Nigel Hart" userId="3e70a139-631a-4e50-b5b4-d7fdabffcc74" providerId="ADAL" clId="{CCDD4925-73F5-4158-AA98-EB96AFE8CFD9}" dt="2024-02-04T18:48:03.417" v="1219" actId="20577"/>
        <pc:sldMkLst>
          <pc:docMk/>
          <pc:sldMk cId="1086306715" sldId="783"/>
        </pc:sldMkLst>
        <pc:spChg chg="mod">
          <ac:chgData name="Nigel Hart" userId="3e70a139-631a-4e50-b5b4-d7fdabffcc74" providerId="ADAL" clId="{CCDD4925-73F5-4158-AA98-EB96AFE8CFD9}" dt="2024-02-04T18:24:49.931" v="340" actId="6549"/>
          <ac:spMkLst>
            <pc:docMk/>
            <pc:sldMk cId="1086306715" sldId="783"/>
            <ac:spMk id="2" creationId="{5744EC7F-2FE8-87C7-B496-8ACB09BFED52}"/>
          </ac:spMkLst>
        </pc:spChg>
        <pc:spChg chg="mod">
          <ac:chgData name="Nigel Hart" userId="3e70a139-631a-4e50-b5b4-d7fdabffcc74" providerId="ADAL" clId="{CCDD4925-73F5-4158-AA98-EB96AFE8CFD9}" dt="2024-02-04T18:48:03.417" v="1219" actId="20577"/>
          <ac:spMkLst>
            <pc:docMk/>
            <pc:sldMk cId="1086306715" sldId="783"/>
            <ac:spMk id="4" creationId="{066F87CB-792A-40F8-F6AB-A4A93032C0CA}"/>
          </ac:spMkLst>
        </pc:spChg>
      </pc:sldChg>
      <pc:sldChg chg="modSp add mod modAnim">
        <pc:chgData name="Nigel Hart" userId="3e70a139-631a-4e50-b5b4-d7fdabffcc74" providerId="ADAL" clId="{CCDD4925-73F5-4158-AA98-EB96AFE8CFD9}" dt="2024-02-04T18:54:22.086" v="1493" actId="20577"/>
        <pc:sldMkLst>
          <pc:docMk/>
          <pc:sldMk cId="2877273493" sldId="784"/>
        </pc:sldMkLst>
        <pc:spChg chg="mod">
          <ac:chgData name="Nigel Hart" userId="3e70a139-631a-4e50-b5b4-d7fdabffcc74" providerId="ADAL" clId="{CCDD4925-73F5-4158-AA98-EB96AFE8CFD9}" dt="2024-02-04T18:48:33.200" v="1260" actId="20577"/>
          <ac:spMkLst>
            <pc:docMk/>
            <pc:sldMk cId="2877273493" sldId="784"/>
            <ac:spMk id="2" creationId="{14370117-BACC-34AE-20AA-F14F07B62B7A}"/>
          </ac:spMkLst>
        </pc:spChg>
        <pc:spChg chg="mod">
          <ac:chgData name="Nigel Hart" userId="3e70a139-631a-4e50-b5b4-d7fdabffcc74" providerId="ADAL" clId="{CCDD4925-73F5-4158-AA98-EB96AFE8CFD9}" dt="2024-02-04T18:54:22.086" v="1493" actId="20577"/>
          <ac:spMkLst>
            <pc:docMk/>
            <pc:sldMk cId="2877273493" sldId="784"/>
            <ac:spMk id="4" creationId="{C352E6E8-7217-D9D4-D6BA-FE42D666FDD7}"/>
          </ac:spMkLst>
        </pc:spChg>
      </pc:sldChg>
      <pc:sldMasterChg chg="delSldLayout">
        <pc:chgData name="Nigel Hart" userId="3e70a139-631a-4e50-b5b4-d7fdabffcc74" providerId="ADAL" clId="{CCDD4925-73F5-4158-AA98-EB96AFE8CFD9}" dt="2024-02-04T18:54:30.306" v="1494" actId="47"/>
        <pc:sldMasterMkLst>
          <pc:docMk/>
          <pc:sldMasterMk cId="3087571788" sldId="2147483648"/>
        </pc:sldMasterMkLst>
        <pc:sldLayoutChg chg="del">
          <pc:chgData name="Nigel Hart" userId="3e70a139-631a-4e50-b5b4-d7fdabffcc74" providerId="ADAL" clId="{CCDD4925-73F5-4158-AA98-EB96AFE8CFD9}" dt="2024-02-04T18:54:30.306" v="1494" actId="47"/>
          <pc:sldLayoutMkLst>
            <pc:docMk/>
            <pc:sldMasterMk cId="3087571788" sldId="2147483648"/>
            <pc:sldLayoutMk cId="2229488108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1679-C4AB-4F9B-9BEF-E415AA2A6D44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0CA36-5E97-4FA9-8A18-0FC0712327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2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Welcome, intro to all at meeting, format FAQ opportunity at end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DF90D5-4714-441B-A3E2-31C2FD59983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3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F97ED-42E2-A994-CE7D-D01D7254F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3C15B-09FC-C85E-C9DB-9754E449D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F03AA-D5E7-E66E-BCF2-6FA10437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7B7A8-E0B6-8182-331C-C97E2A86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51B4-0F87-B01C-DB15-35B27CC0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02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3D7FC-69E4-7001-77EF-9EA50EE0B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74EE0F-1E62-24A0-5BE9-72ACB2FB2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4336F-450A-1986-9E7E-62AF4EAD6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8660C-B2C9-5EDB-7142-B8F7E9D26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C5C79-95E3-7696-93CB-E8CB990B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2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D2B1A3-ECC4-0DF2-5962-5A760847B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7E55F-E1B6-82F3-0FC2-944549729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2F38B-95CC-5F01-CD16-4A87011CA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CB929-8724-8A9D-16FC-9177FDECF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B480A-0634-821D-8C98-A8D8E299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8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1609154"/>
            <a:ext cx="6851904" cy="1402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/>
              <a:t>TITLE GOES HERE IN UPPERCASE BOLD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48640" y="3281409"/>
            <a:ext cx="6851904" cy="320675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Cum </a:t>
            </a:r>
            <a:r>
              <a:rPr lang="en-US" err="1"/>
              <a:t>sociis</a:t>
            </a:r>
            <a:r>
              <a:rPr lang="en-US"/>
              <a:t>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</a:t>
            </a:r>
          </a:p>
          <a:p>
            <a:pPr lvl="0"/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endParaRPr lang="en-US"/>
          </a:p>
          <a:p>
            <a:pPr lvl="0"/>
            <a:r>
              <a:rPr lang="en-US" err="1"/>
              <a:t>Vivamus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lacus </a:t>
            </a:r>
            <a:r>
              <a:rPr lang="en-US" err="1"/>
              <a:t>vel</a:t>
            </a:r>
            <a:r>
              <a:rPr lang="en-US"/>
              <a:t> </a:t>
            </a:r>
            <a:r>
              <a:rPr lang="en-US" err="1"/>
              <a:t>augue</a:t>
            </a:r>
            <a:r>
              <a:rPr lang="en-US"/>
              <a:t> </a:t>
            </a:r>
            <a:r>
              <a:rPr lang="en-US" err="1"/>
              <a:t>laoreet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9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89C9-4E24-79E3-134F-A4A99B4E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F18B7-44E9-D5C5-09CA-EEBFBB3D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155C3-E3DE-955F-A568-E82B3C8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D8C2F-8AAC-051E-F351-53C48510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41961-2597-DAD3-8635-2A1EB9F9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2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97D2E-5279-5E17-1EF8-E090D59D7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A2D27-DFEE-19DB-38A6-668B2D6B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B11D7-0090-F5C9-5B15-DDEF4ADE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7F360-22A8-254B-CE86-AC5364D75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71C9-F161-0D37-2983-3688F2B7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38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3AF6A-249D-3A1D-3F30-C24095D3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90A48-6647-45C8-4EAD-CC910AD8D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8B2F8-476B-7D9F-9CF1-F87918300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4D2AD-509B-47E3-7031-5A0527B4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0A46C-78D7-9FA2-E806-38551145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6BFB0-EEB5-5C38-7EC1-EB1AD784A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3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EE40-726A-EB4F-5265-74805FA38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841D3-5DEA-6D1B-ED84-7B41B134A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71DFB-D4AA-A099-AF5F-F10D1AEAD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BB3E19-6C91-747C-CE80-A4525846B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BE945-2A41-61E9-0242-D1B469075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6FF00-115A-109E-CAAD-7FBB4D84F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6C746C-462F-055C-1964-58B97FBE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6B4A41-060F-F701-2E79-735683E1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6A8C-FA35-63D3-4AD8-337A2F337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F3EE3F-2522-5B10-D120-E3618280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71882-A266-5377-E4AC-003491DD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11246-AA8F-578F-09C0-59710388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9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BCE7D9-4A19-A210-CD1E-D2AB816C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0DB84-3143-0A11-0C8C-31882BF9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9304F-0F8E-E3D3-4774-C6E4F7A62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31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A2D5A-5A75-31E5-1A60-EDA277912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E3EB-ED20-30DB-038C-17251CDDD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2237B-D3F4-AC2D-5CE2-C66A34B36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E61E8-C3A4-E77A-0BD7-B599CCB2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0DB46-D99D-A005-09F3-0239BA8A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5F4DC-49FE-C0B1-6612-4C61DFCF5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8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A457A-9C0F-F910-65C9-03FE95A2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452152-66C0-BD37-BC91-94B705C877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87F75-C44D-B7C0-1D9F-7236355C4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4CC6A-5D73-0DB9-3C58-0F94DF82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0C7C6-2B80-AED0-3A1C-9FD32A86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19395-C6D7-83B0-0411-2BEC6DA35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94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D4992E-171A-1C6F-847A-B186315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84C8E-72AB-0FB5-7CD2-AC3DFB3C0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AFDBA-0F53-3C97-23D7-40391E6F04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49000-8E6E-4B63-8789-DDC1E3D4CC6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0FBE2-F640-5CC4-6D42-F99CBB2FF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F66D2-20F0-C1F3-0B1F-997DC80CE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554BA-F6F6-4FB0-B76A-36F93D738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57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ise.boal@qub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b.ac.uk/sites/qubgp/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gpadmin@qub.ac.uk" TargetMode="External"/><Relationship Id="rId2" Type="http://schemas.openxmlformats.org/officeDocument/2006/relationships/hyperlink" Target="https://www.qub.ac.uk/sites/qubgp/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Charise.boal@qub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5B8A-7D54-1959-B7C2-65CAB4962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1" y="565821"/>
            <a:ext cx="10515600" cy="20533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 cap="none" baseline="0" dirty="0">
                <a:gradFill>
                  <a:gsLst>
                    <a:gs pos="100000">
                      <a:schemeClr val="tx2"/>
                    </a:gs>
                    <a:gs pos="0">
                      <a:schemeClr val="accent1"/>
                    </a:gs>
                  </a:gsLst>
                  <a:lin ang="0" scaled="1"/>
                </a:gradFill>
                <a:latin typeface="+mn-lt"/>
                <a:ea typeface="+mn-ea"/>
                <a:cs typeface="Angsana New" panose="02020603050405020304" pitchFamily="18" charset="-34"/>
              </a:rPr>
              <a:t>Welcome to QUB Recruitment Update 2024/2025 academic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817BB-424D-4678-B271-D9BC37958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0" y="2619190"/>
            <a:ext cx="5864895" cy="42388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Tue 6</a:t>
            </a:r>
            <a:r>
              <a:rPr lang="en-US" baseline="30000" dirty="0"/>
              <a:t>th</a:t>
            </a:r>
            <a:r>
              <a:rPr lang="en-US" dirty="0"/>
              <a:t> and Wed 7</a:t>
            </a:r>
            <a:r>
              <a:rPr lang="en-US" baseline="30000" dirty="0"/>
              <a:t>th</a:t>
            </a:r>
            <a:r>
              <a:rPr lang="en-US" dirty="0"/>
              <a:t> February 2024</a:t>
            </a:r>
          </a:p>
          <a:p>
            <a:r>
              <a:rPr lang="en-US" dirty="0"/>
              <a:t>1-2pm via Zoom </a:t>
            </a:r>
          </a:p>
          <a:p>
            <a:r>
              <a:rPr lang="en-US" dirty="0"/>
              <a:t>Led by Charise Boal</a:t>
            </a:r>
          </a:p>
          <a:p>
            <a:r>
              <a:rPr lang="en-US" dirty="0"/>
              <a:t>General Practice Recruitment Officer</a:t>
            </a:r>
          </a:p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E: </a:t>
            </a:r>
            <a:r>
              <a:rPr lang="en-US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Charise.boal@qub.ac.uk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M: 07741 898 425</a:t>
            </a:r>
          </a:p>
          <a:p>
            <a:r>
              <a:rPr lang="en-US" dirty="0"/>
              <a:t>W:</a:t>
            </a:r>
            <a:r>
              <a:rPr lang="en-US" dirty="0">
                <a:solidFill>
                  <a:srgbClr val="00B0F0"/>
                </a:solidFill>
              </a:rPr>
              <a:t>https://www.qub.ac.uk/sites/qubgp/</a:t>
            </a:r>
          </a:p>
          <a:p>
            <a:endParaRPr lang="en-GB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A76B9-07ED-3A39-1353-64F3FE7C6E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104" y="3546974"/>
            <a:ext cx="4524975" cy="169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57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46A4E-46F1-B951-2D85-C22D9C9CD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E2BBD3-4A60-8FD1-DBF6-EE419FBDC8F4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>
                <a:solidFill>
                  <a:srgbClr val="D6000D"/>
                </a:solidFill>
                <a:cs typeface="Arial" panose="020B0604020202020204" pitchFamily="34" charset="0"/>
              </a:rPr>
              <a:t>What’s the focus /new for 2024-25</a:t>
            </a:r>
            <a:endParaRPr lang="en-GB" sz="2800" b="1" u="sng" dirty="0">
              <a:solidFill>
                <a:srgbClr val="D6000D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E495D-E8A6-B440-DD11-1406684C7F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4"/>
            <a:ext cx="11348085" cy="497511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Continue on journey of expansion of GP to 25% of the QUB C25 curriculum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Focus on: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Year 3 (going from 6 mornings to 12 mornings)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Year 5 (going from 5 weeks (2+2+1) to 7 weeks in a block)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Year 1 &amp; 2 Family Medicine (need some more GP Practices)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Important change….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Year 4 &amp; Year 5: </a:t>
            </a:r>
            <a:r>
              <a:rPr lang="en-GB" sz="2800" u="sng" dirty="0">
                <a:cs typeface="Arial" panose="020B0604020202020204" pitchFamily="34" charset="0"/>
              </a:rPr>
              <a:t>Nine</a:t>
            </a:r>
            <a:r>
              <a:rPr lang="en-GB" sz="2800" dirty="0">
                <a:cs typeface="Arial" panose="020B0604020202020204" pitchFamily="34" charset="0"/>
              </a:rPr>
              <a:t> sessions per week instead of </a:t>
            </a:r>
            <a:r>
              <a:rPr lang="en-GB" sz="2800" u="sng" dirty="0">
                <a:cs typeface="Arial" panose="020B0604020202020204" pitchFamily="34" charset="0"/>
              </a:rPr>
              <a:t>Ten</a:t>
            </a:r>
            <a:r>
              <a:rPr lang="en-GB" sz="2800" dirty="0">
                <a:cs typeface="Arial" panose="020B0604020202020204" pitchFamily="34" charset="0"/>
              </a:rPr>
              <a:t> – levelling the playing field among Practices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Providing SUMDE resource to support student learning</a:t>
            </a:r>
          </a:p>
        </p:txBody>
      </p:sp>
    </p:spTree>
    <p:extLst>
      <p:ext uri="{BB962C8B-B14F-4D97-AF65-F5344CB8AC3E}">
        <p14:creationId xmlns:p14="http://schemas.microsoft.com/office/powerpoint/2010/main" val="376251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95CE12-AF14-0CF5-8519-D8D0F612A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DCCE7A-3CA0-FB54-3833-32E362527684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6000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students say…..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5A3C2-223E-7A1D-E2B5-7949C056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“Throw us in at the deep end, we really love the independent consultations, seeing real patients and management plans” </a:t>
            </a:r>
          </a:p>
          <a:p>
            <a:pPr marL="0" indent="0">
              <a:buNone/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 loved my time in GP and can’t wait to get back into Practice”</a:t>
            </a:r>
          </a:p>
          <a:p>
            <a:pPr marL="0" indent="0">
              <a:buNone/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“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………..made you feel like you were making a difference…”</a:t>
            </a:r>
          </a:p>
          <a:p>
            <a:pPr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69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F495A-145F-EE20-0D6E-ABBD0433B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B02071-69DB-1E01-4AE7-464ED84098E8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6000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Tutors say…..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91EE2-58D1-8893-26F7-52B24156A9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521231"/>
            <a:ext cx="11348085" cy="599594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Year 3 Tutors:</a:t>
            </a: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“They have a level of enthusiasm too which you just must capture and encourage and hope that they will be inspired to consider GP as a career”</a:t>
            </a: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 change from the mundane and good for students to see what we do in General Practice... quite a few have said they had believed media that GPs weren't seeing anyone and were only doing telephone consults.....” </a:t>
            </a: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“They are keen to learn”</a:t>
            </a:r>
          </a:p>
          <a:p>
            <a:pPr marL="0" indent="0">
              <a:buNone/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 Aine Harley, </a:t>
            </a:r>
            <a:r>
              <a:rPr kumimoji="0" lang="en-GB" sz="28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Dunville</a:t>
            </a: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Surgery, Belfast (Regarding Year 5):</a:t>
            </a: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“They are an asset to the team and contribute to the practice”</a:t>
            </a: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“They learn by doing, they are very knowledgeable” </a:t>
            </a:r>
          </a:p>
          <a:p>
            <a:pPr>
              <a:defRPr/>
            </a:pPr>
            <a:r>
              <a:rPr kumimoji="0" lang="en-GB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“Ask great questions and are enthusiastic and passionate” </a:t>
            </a:r>
          </a:p>
          <a:p>
            <a:pPr marL="0" indent="0">
              <a:buNone/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endParaRPr kumimoji="0" lang="en-GB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750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BCD44-7163-2201-0304-820046506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0BCCE3-8119-C2C2-95A5-50F23829565B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D6000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students can help your Practice…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D6000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89EA0-B513-EB63-C24D-4ACFCC2B6B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r>
              <a:rPr lang="en-GB" sz="2800" dirty="0"/>
              <a:t>Students are a valuable part of the practice team e.g. venepuncture, chronic disease management, vaccinations, talking to interpreters etc</a:t>
            </a:r>
          </a:p>
          <a:p>
            <a:r>
              <a:rPr lang="en-GB" sz="2800" dirty="0"/>
              <a:t>Very positive feedback from students and tutors; keeps atmosphere fresh in practice</a:t>
            </a:r>
          </a:p>
          <a:p>
            <a:r>
              <a:rPr lang="en-US" sz="2800" dirty="0">
                <a:solidFill>
                  <a:srgbClr val="2F2F2F"/>
                </a:solidFill>
              </a:rPr>
              <a:t>No requirement for </a:t>
            </a:r>
            <a:r>
              <a:rPr lang="en-US" sz="2800" u="sng" dirty="0">
                <a:solidFill>
                  <a:srgbClr val="2F2F2F"/>
                </a:solidFill>
              </a:rPr>
              <a:t>formal ‘teaching sessions’</a:t>
            </a:r>
            <a:r>
              <a:rPr lang="en-US" sz="2800" dirty="0">
                <a:solidFill>
                  <a:srgbClr val="2F2F2F"/>
                </a:solidFill>
              </a:rPr>
              <a:t> while in practice; it is from clinical experiences that students value and learn most</a:t>
            </a:r>
          </a:p>
          <a:p>
            <a:r>
              <a:rPr lang="en-GB" sz="2800" dirty="0">
                <a:ea typeface="Times New Roman" panose="02020603050405020304" pitchFamily="18" charset="0"/>
              </a:rPr>
              <a:t>The main learning tool for students in practice is consultations and engaging in the work of the Practice team </a:t>
            </a:r>
          </a:p>
          <a:p>
            <a:r>
              <a:rPr lang="en-GB" sz="2800" dirty="0"/>
              <a:t>Enhanced GP placements will hopefully ensure the continuity of Primary Care in NI</a:t>
            </a:r>
          </a:p>
        </p:txBody>
      </p:sp>
    </p:spTree>
    <p:extLst>
      <p:ext uri="{BB962C8B-B14F-4D97-AF65-F5344CB8AC3E}">
        <p14:creationId xmlns:p14="http://schemas.microsoft.com/office/powerpoint/2010/main" val="182968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4F004E-70F3-6F2E-FB25-8D94DBDC2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44EC7F-2FE8-87C7-B496-8ACB09BFED52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D6000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happens next…..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D6000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F87CB-792A-40F8-F6AB-A4A93032C0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577" y="700133"/>
            <a:ext cx="11677320" cy="5995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New Teaching Practice?:</a:t>
            </a:r>
          </a:p>
          <a:p>
            <a:r>
              <a:rPr lang="en-US" sz="2800" dirty="0"/>
              <a:t>Complete Expression of Interest form: </a:t>
            </a:r>
            <a:r>
              <a:rPr lang="en-US" sz="2800" dirty="0">
                <a:hlinkClick r:id="rId2"/>
              </a:rPr>
              <a:t>https://www.qub.ac.uk/sites/qubgp/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Complete your Practice offer of Availability:</a:t>
            </a:r>
          </a:p>
          <a:p>
            <a:r>
              <a:rPr lang="en-US" sz="2800" dirty="0"/>
              <a:t>Availability Tool will be sent on 19</a:t>
            </a:r>
            <a:r>
              <a:rPr lang="en-US" sz="2800" baseline="30000" dirty="0"/>
              <a:t>th</a:t>
            </a:r>
            <a:r>
              <a:rPr lang="en-US" sz="2800" dirty="0"/>
              <a:t> Feb for completion and submission</a:t>
            </a:r>
          </a:p>
          <a:p>
            <a:r>
              <a:rPr lang="en-US" sz="2800" dirty="0"/>
              <a:t>Return by 29</a:t>
            </a:r>
            <a:r>
              <a:rPr lang="en-US" sz="2800" baseline="30000" dirty="0"/>
              <a:t>th</a:t>
            </a:r>
            <a:r>
              <a:rPr lang="en-US" sz="2800" dirty="0"/>
              <a:t> March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Allocations:</a:t>
            </a:r>
          </a:p>
          <a:p>
            <a:r>
              <a:rPr lang="en-US" sz="2800" dirty="0"/>
              <a:t>Practices notified by mid-May 2024</a:t>
            </a:r>
          </a:p>
          <a:p>
            <a:r>
              <a:rPr lang="en-US" sz="2800" dirty="0"/>
              <a:t>N.B. Allocations </a:t>
            </a:r>
            <a:r>
              <a:rPr lang="en-US" sz="2800" u="sng" dirty="0"/>
              <a:t>Proportionate-to-offer</a:t>
            </a:r>
            <a:r>
              <a:rPr lang="en-US" sz="2800" dirty="0"/>
              <a:t> NOT </a:t>
            </a:r>
            <a:r>
              <a:rPr lang="en-US" sz="2800" u="sng" dirty="0"/>
              <a:t>First-Come-First-Served</a:t>
            </a:r>
          </a:p>
          <a:p>
            <a:r>
              <a:rPr lang="en-US" sz="2800" dirty="0"/>
              <a:t>Our Aim: to involve as many Practices as Possible with fairness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630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C7944-D480-BF30-DA3C-D5690D696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370117-BACC-34AE-20AA-F14F07B62B7A}"/>
              </a:ext>
            </a:extLst>
          </p:cNvPr>
          <p:cNvSpPr txBox="1"/>
          <p:nvPr/>
        </p:nvSpPr>
        <p:spPr>
          <a:xfrm>
            <a:off x="130407" y="76200"/>
            <a:ext cx="12061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D6000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to contact: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D6000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2E6E8-7217-D9D4-D6BA-FE42D666FD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577" y="700133"/>
            <a:ext cx="11677320" cy="5995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General Inquiries:</a:t>
            </a:r>
          </a:p>
          <a:p>
            <a:r>
              <a:rPr lang="en-US" sz="2800" dirty="0"/>
              <a:t>Complete Expression of Interest form: </a:t>
            </a:r>
            <a:r>
              <a:rPr lang="en-US" sz="2800" dirty="0">
                <a:hlinkClick r:id="rId2"/>
              </a:rPr>
              <a:t>https://www.qub.ac.uk/sites/qubgp/</a:t>
            </a:r>
            <a:endParaRPr lang="en-US" sz="2800" dirty="0"/>
          </a:p>
          <a:p>
            <a:r>
              <a:rPr lang="en-US" sz="2800" dirty="0"/>
              <a:t>Email: </a:t>
            </a:r>
            <a:r>
              <a:rPr lang="en-US" sz="2800" dirty="0">
                <a:hlinkClick r:id="rId3"/>
              </a:rPr>
              <a:t>gpadmin@qub.ac.uk</a:t>
            </a:r>
            <a:endParaRPr lang="en-US" sz="2800" dirty="0"/>
          </a:p>
          <a:p>
            <a:r>
              <a:rPr lang="en-US" sz="2800" dirty="0"/>
              <a:t>Admin Leads: Eveline Burns or Joanne Bryson</a:t>
            </a: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Want to know more or have a Practice Visit:</a:t>
            </a:r>
          </a:p>
          <a:p>
            <a:r>
              <a:rPr lang="en-US" sz="2800" dirty="0"/>
              <a:t>General Practice Recruitment Officer</a:t>
            </a:r>
          </a:p>
          <a:p>
            <a:pPr lvl="1"/>
            <a:r>
              <a:rPr lang="en-US" sz="2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E: </a:t>
            </a:r>
            <a:r>
              <a:rPr lang="en-US" sz="2800" dirty="0">
                <a:solidFill>
                  <a:srgbClr val="00B0F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Charise.boal@qub.ac.uk</a:t>
            </a:r>
            <a:endParaRPr lang="en-US" sz="2800" dirty="0">
              <a:solidFill>
                <a:srgbClr val="00B0F0"/>
              </a:solidFill>
            </a:endParaRPr>
          </a:p>
          <a:p>
            <a:pPr lvl="1"/>
            <a:r>
              <a:rPr lang="en-US" sz="2800" dirty="0"/>
              <a:t>M: 07741 898 425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8772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553F5-2D5A-DF95-197A-B619CD001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4265-8004-025E-FB3D-0F625044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2" y="1297655"/>
            <a:ext cx="11915775" cy="658965"/>
          </a:xfrm>
        </p:spPr>
        <p:txBody>
          <a:bodyPr>
            <a:noAutofit/>
          </a:bodyPr>
          <a:lstStyle/>
          <a:p>
            <a:r>
              <a:rPr lang="en-GB" dirty="0">
                <a:latin typeface="+mn-lt"/>
              </a:rPr>
              <a:t>Firstly….to say……..</a:t>
            </a:r>
            <a:endParaRPr lang="en-GB" dirty="0">
              <a:solidFill>
                <a:srgbClr val="D6000D"/>
              </a:solidFill>
              <a:latin typeface="+mn-lt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DFC4AA3-97C7-21BE-9EB4-D9C4DCBB69F5}"/>
              </a:ext>
            </a:extLst>
          </p:cNvPr>
          <p:cNvSpPr txBox="1">
            <a:spLocks/>
          </p:cNvSpPr>
          <p:nvPr/>
        </p:nvSpPr>
        <p:spPr>
          <a:xfrm>
            <a:off x="494731" y="2927767"/>
            <a:ext cx="11348085" cy="170322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4400" b="1" dirty="0">
                <a:solidFill>
                  <a:srgbClr val="D6000D"/>
                </a:solidFill>
                <a:cs typeface="Arial" panose="020B0604020202020204" pitchFamily="34" charset="0"/>
              </a:rPr>
              <a:t>Thank You!!!</a:t>
            </a:r>
            <a:endParaRPr lang="en-GB" sz="4400" dirty="0">
              <a:solidFill>
                <a:srgbClr val="D6000D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1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746630-7424-1A30-3901-CB54D3CBF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09518"/>
              </p:ext>
            </p:extLst>
          </p:nvPr>
        </p:nvGraphicFramePr>
        <p:xfrm>
          <a:off x="735918" y="538616"/>
          <a:ext cx="10219331" cy="5603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9291">
                  <a:extLst>
                    <a:ext uri="{9D8B030D-6E8A-4147-A177-3AD203B41FA5}">
                      <a16:colId xmlns:a16="http://schemas.microsoft.com/office/drawing/2014/main" val="3814898884"/>
                    </a:ext>
                  </a:extLst>
                </a:gridCol>
                <a:gridCol w="1229033">
                  <a:extLst>
                    <a:ext uri="{9D8B030D-6E8A-4147-A177-3AD203B41FA5}">
                      <a16:colId xmlns:a16="http://schemas.microsoft.com/office/drawing/2014/main" val="158110843"/>
                    </a:ext>
                  </a:extLst>
                </a:gridCol>
                <a:gridCol w="6211007">
                  <a:extLst>
                    <a:ext uri="{9D8B030D-6E8A-4147-A177-3AD203B41FA5}">
                      <a16:colId xmlns:a16="http://schemas.microsoft.com/office/drawing/2014/main" val="995905432"/>
                    </a:ext>
                  </a:extLst>
                </a:gridCol>
              </a:tblGrid>
              <a:tr h="696797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</a:rPr>
                        <a:t>Theme​</a:t>
                      </a:r>
                      <a:endParaRPr lang="en-GB" sz="2400" dirty="0">
                        <a:solidFill>
                          <a:srgbClr val="D6000D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Year(s)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</a:rPr>
                        <a:t>​Topics / Approaches</a:t>
                      </a:r>
                      <a:endParaRPr lang="en-GB" sz="2400" dirty="0">
                        <a:solidFill>
                          <a:srgbClr val="D6000D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328256"/>
                  </a:ext>
                </a:extLst>
              </a:tr>
              <a:tr h="1744168">
                <a:tc>
                  <a:txBody>
                    <a:bodyPr/>
                    <a:lstStyle/>
                    <a:p>
                      <a:pPr lvl="1"/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</a:rPr>
                        <a:t>Foundations of Practice​</a:t>
                      </a:r>
                      <a:endParaRPr lang="en-GB" sz="2400" dirty="0">
                        <a:solidFill>
                          <a:srgbClr val="D6000D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and 2​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Integrated biomedical and behavioural science teaching focusing on body systems​</a:t>
                      </a:r>
                    </a:p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Early clinical contact (Family Medicine)</a:t>
                      </a:r>
                    </a:p>
                    <a:p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909059"/>
                  </a:ext>
                </a:extLst>
              </a:tr>
              <a:tr h="1660513">
                <a:tc>
                  <a:txBody>
                    <a:bodyPr/>
                    <a:lstStyle/>
                    <a:p>
                      <a:pPr lvl="1"/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</a:rPr>
                        <a:t>Immersion in Practice      ​</a:t>
                      </a:r>
                      <a:endParaRPr lang="en-GB" sz="2400" dirty="0">
                        <a:solidFill>
                          <a:srgbClr val="D6000D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and 4 ​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Workplace learning</a:t>
                      </a:r>
                    </a:p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Longitudinal Integrated Clerkships (LICs) ​</a:t>
                      </a: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914400" algn="l"/>
                        </a:tabLs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Year 3 centred on Secondary Care (+GP)​</a:t>
                      </a:r>
                    </a:p>
                    <a:p>
                      <a:pPr marL="742950" lvl="1" indent="-285750">
                        <a:buSzPts val="1000"/>
                        <a:buFont typeface="Courier New" panose="02070309020205020404" pitchFamily="49" charset="0"/>
                        <a:buChar char="o"/>
                        <a:tabLst>
                          <a:tab pos="914400" algn="l"/>
                        </a:tabLs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Year 4 centred on Primary Care (+Hospital)​</a:t>
                      </a:r>
                    </a:p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 ​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145070"/>
                  </a:ext>
                </a:extLst>
              </a:tr>
              <a:tr h="1314834">
                <a:tc>
                  <a:txBody>
                    <a:bodyPr/>
                    <a:lstStyle/>
                    <a:p>
                      <a:pPr lvl="1"/>
                      <a:r>
                        <a:rPr lang="en-GB" sz="2400" dirty="0">
                          <a:solidFill>
                            <a:srgbClr val="D6000D"/>
                          </a:solidFill>
                          <a:effectLst/>
                          <a:latin typeface="+mn-lt"/>
                        </a:rPr>
                        <a:t>Preparation for Practice  ​</a:t>
                      </a:r>
                      <a:endParaRPr lang="en-GB" sz="2400" dirty="0">
                        <a:solidFill>
                          <a:srgbClr val="D6000D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  ​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Consolidation of learning in Primary Care Acute and long-term care​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015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33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7811DD-921C-3AD1-69C8-65E7BDF535DA}"/>
              </a:ext>
            </a:extLst>
          </p:cNvPr>
          <p:cNvSpPr/>
          <p:nvPr/>
        </p:nvSpPr>
        <p:spPr>
          <a:xfrm>
            <a:off x="831629" y="1994747"/>
            <a:ext cx="1953173" cy="1109389"/>
          </a:xfrm>
          <a:prstGeom prst="roundRect">
            <a:avLst/>
          </a:prstGeom>
          <a:solidFill>
            <a:srgbClr val="3DB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FAMILY MEDICINE</a:t>
            </a:r>
          </a:p>
          <a:p>
            <a:pPr algn="ctr"/>
            <a:r>
              <a:rPr lang="en-GB" sz="1400" b="1" dirty="0"/>
              <a:t>Family Attachment</a:t>
            </a:r>
          </a:p>
          <a:p>
            <a:pPr algn="ctr"/>
            <a:r>
              <a:rPr lang="en-GB" sz="1400" b="1" dirty="0"/>
              <a:t>5 PM sessions inc. home visits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57585B6-350F-C6C4-2CD0-E81D40CEBE53}"/>
              </a:ext>
            </a:extLst>
          </p:cNvPr>
          <p:cNvSpPr/>
          <p:nvPr/>
        </p:nvSpPr>
        <p:spPr>
          <a:xfrm>
            <a:off x="4959852" y="3765771"/>
            <a:ext cx="2029956" cy="1109389"/>
          </a:xfrm>
          <a:prstGeom prst="roundRect">
            <a:avLst/>
          </a:prstGeom>
          <a:solidFill>
            <a:srgbClr val="51A8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/>
              <a:t>GENERAL PRACTICE</a:t>
            </a:r>
          </a:p>
          <a:p>
            <a:pPr algn="ctr"/>
            <a:r>
              <a:rPr lang="en-GB" sz="1400" b="1" dirty="0"/>
              <a:t>ATTACHMENT</a:t>
            </a:r>
          </a:p>
          <a:p>
            <a:pPr algn="ctr"/>
            <a:r>
              <a:rPr lang="en-GB" sz="1400" b="1" dirty="0">
                <a:cs typeface="Calibri"/>
              </a:rPr>
              <a:t>12 * Wednesday AM Group Sessions </a:t>
            </a:r>
            <a:endParaRPr lang="en-GB" sz="1050" b="1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64287AC-A358-A3FE-95FF-4AD7A9739F7C}"/>
              </a:ext>
            </a:extLst>
          </p:cNvPr>
          <p:cNvSpPr/>
          <p:nvPr/>
        </p:nvSpPr>
        <p:spPr>
          <a:xfrm>
            <a:off x="7095948" y="4470407"/>
            <a:ext cx="2057024" cy="110938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/>
          </a:p>
          <a:p>
            <a:pPr algn="ctr"/>
            <a:r>
              <a:rPr lang="en-GB" sz="1400" b="1" dirty="0"/>
              <a:t>GENERAL PRACTICE</a:t>
            </a:r>
          </a:p>
          <a:p>
            <a:pPr algn="ctr"/>
            <a:r>
              <a:rPr lang="en-GB" sz="1400" b="1" dirty="0"/>
              <a:t>AATTACHMENT</a:t>
            </a:r>
          </a:p>
          <a:p>
            <a:pPr algn="ctr"/>
            <a:r>
              <a:rPr lang="en-GB" sz="1400" b="1" dirty="0"/>
              <a:t>4 x 2 weeks spread across the year</a:t>
            </a:r>
          </a:p>
          <a:p>
            <a:pPr algn="ctr"/>
            <a:endParaRPr lang="en-GB" sz="1400" b="1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FB1E82C-B7FE-EB9F-4C54-EF99A7E9A7AC}"/>
              </a:ext>
            </a:extLst>
          </p:cNvPr>
          <p:cNvSpPr/>
          <p:nvPr/>
        </p:nvSpPr>
        <p:spPr>
          <a:xfrm>
            <a:off x="2861271" y="2874305"/>
            <a:ext cx="2029956" cy="1109389"/>
          </a:xfrm>
          <a:prstGeom prst="roundRect">
            <a:avLst/>
          </a:prstGeom>
          <a:solidFill>
            <a:srgbClr val="E11F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FAMILY MEDICINE</a:t>
            </a:r>
          </a:p>
          <a:p>
            <a:pPr algn="ctr"/>
            <a:r>
              <a:rPr lang="en-GB" sz="1400" b="1" dirty="0"/>
              <a:t>General Practice Experience</a:t>
            </a:r>
          </a:p>
          <a:p>
            <a:pPr algn="ctr"/>
            <a:r>
              <a:rPr lang="en-GB" sz="1400" b="1" dirty="0"/>
              <a:t>5 PM sessions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E1C459A-9332-C76B-51C3-654A6F44CF11}"/>
              </a:ext>
            </a:extLst>
          </p:cNvPr>
          <p:cNvSpPr/>
          <p:nvPr/>
        </p:nvSpPr>
        <p:spPr>
          <a:xfrm>
            <a:off x="9484972" y="5135031"/>
            <a:ext cx="2100836" cy="106367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  PRIMARY AND PREVENTATIVE CARE </a:t>
            </a:r>
          </a:p>
          <a:p>
            <a:pPr algn="ctr"/>
            <a:r>
              <a:rPr lang="en-GB" sz="1400" b="1" dirty="0"/>
              <a:t>7 weeks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E7C3535-BDD1-90C9-D6BC-E0DAC26C39CF}"/>
              </a:ext>
            </a:extLst>
          </p:cNvPr>
          <p:cNvSpPr/>
          <p:nvPr/>
        </p:nvSpPr>
        <p:spPr>
          <a:xfrm>
            <a:off x="1242825" y="688115"/>
            <a:ext cx="1119600" cy="657468"/>
          </a:xfrm>
          <a:prstGeom prst="roundRect">
            <a:avLst/>
          </a:prstGeom>
          <a:solidFill>
            <a:srgbClr val="BBB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Year 1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AE88DE4-5FC5-85EE-D077-BBF8B65A9FE6}"/>
              </a:ext>
            </a:extLst>
          </p:cNvPr>
          <p:cNvSpPr/>
          <p:nvPr/>
        </p:nvSpPr>
        <p:spPr>
          <a:xfrm>
            <a:off x="3342139" y="688115"/>
            <a:ext cx="1119600" cy="657468"/>
          </a:xfrm>
          <a:prstGeom prst="roundRect">
            <a:avLst/>
          </a:prstGeom>
          <a:solidFill>
            <a:srgbClr val="D0B7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Year 2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B3D2C37-2525-F997-6B53-6EB0B1ABB540}"/>
              </a:ext>
            </a:extLst>
          </p:cNvPr>
          <p:cNvSpPr/>
          <p:nvPr/>
        </p:nvSpPr>
        <p:spPr>
          <a:xfrm>
            <a:off x="5443645" y="680234"/>
            <a:ext cx="1119554" cy="657468"/>
          </a:xfrm>
          <a:prstGeom prst="roundRect">
            <a:avLst/>
          </a:prstGeom>
          <a:solidFill>
            <a:srgbClr val="D1B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Year 3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347863C-E004-F4EC-DF8B-B7538ECAAEEA}"/>
              </a:ext>
            </a:extLst>
          </p:cNvPr>
          <p:cNvSpPr/>
          <p:nvPr/>
        </p:nvSpPr>
        <p:spPr>
          <a:xfrm>
            <a:off x="7545105" y="688115"/>
            <a:ext cx="1119600" cy="657468"/>
          </a:xfrm>
          <a:prstGeom prst="roundRect">
            <a:avLst/>
          </a:prstGeom>
          <a:solidFill>
            <a:srgbClr val="EEC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Year 4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71F0E99-960E-13F7-B823-192037D483F0}"/>
              </a:ext>
            </a:extLst>
          </p:cNvPr>
          <p:cNvSpPr/>
          <p:nvPr/>
        </p:nvSpPr>
        <p:spPr>
          <a:xfrm>
            <a:off x="949363" y="1801221"/>
            <a:ext cx="1717707" cy="45719"/>
          </a:xfrm>
          <a:prstGeom prst="rect">
            <a:avLst/>
          </a:prstGeom>
          <a:solidFill>
            <a:srgbClr val="BBB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3E1EE0-D4C0-E9BD-A900-85C8AD3F4261}"/>
              </a:ext>
            </a:extLst>
          </p:cNvPr>
          <p:cNvSpPr/>
          <p:nvPr/>
        </p:nvSpPr>
        <p:spPr>
          <a:xfrm rot="5400000">
            <a:off x="1574805" y="1533061"/>
            <a:ext cx="455639" cy="80683"/>
          </a:xfrm>
          <a:prstGeom prst="rect">
            <a:avLst/>
          </a:prstGeom>
          <a:solidFill>
            <a:srgbClr val="BBBC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C67E01D-35A5-197C-4E84-146F20F49031}"/>
              </a:ext>
            </a:extLst>
          </p:cNvPr>
          <p:cNvSpPr/>
          <p:nvPr/>
        </p:nvSpPr>
        <p:spPr>
          <a:xfrm>
            <a:off x="2884659" y="2709742"/>
            <a:ext cx="2031413" cy="45719"/>
          </a:xfrm>
          <a:prstGeom prst="rect">
            <a:avLst/>
          </a:prstGeom>
          <a:solidFill>
            <a:srgbClr val="D0B7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3AE684F-3408-E53D-1AFF-C223C883DF0F}"/>
              </a:ext>
            </a:extLst>
          </p:cNvPr>
          <p:cNvSpPr/>
          <p:nvPr/>
        </p:nvSpPr>
        <p:spPr>
          <a:xfrm rot="5400000">
            <a:off x="3185372" y="1954406"/>
            <a:ext cx="1429989" cy="80683"/>
          </a:xfrm>
          <a:prstGeom prst="rect">
            <a:avLst/>
          </a:prstGeom>
          <a:solidFill>
            <a:srgbClr val="D0B7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49CC92-8CC2-A7A8-A0BB-210DB9F11700}"/>
              </a:ext>
            </a:extLst>
          </p:cNvPr>
          <p:cNvSpPr/>
          <p:nvPr/>
        </p:nvSpPr>
        <p:spPr>
          <a:xfrm>
            <a:off x="5212699" y="3578519"/>
            <a:ext cx="1524263" cy="57600"/>
          </a:xfrm>
          <a:prstGeom prst="rect">
            <a:avLst/>
          </a:prstGeom>
          <a:solidFill>
            <a:srgbClr val="D1B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4F52526-B368-E82F-B82A-932C4D75840A}"/>
              </a:ext>
            </a:extLst>
          </p:cNvPr>
          <p:cNvSpPr/>
          <p:nvPr/>
        </p:nvSpPr>
        <p:spPr>
          <a:xfrm rot="5400000">
            <a:off x="4828677" y="2402639"/>
            <a:ext cx="2303013" cy="80683"/>
          </a:xfrm>
          <a:prstGeom prst="rect">
            <a:avLst/>
          </a:prstGeom>
          <a:solidFill>
            <a:srgbClr val="D1B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521F5E-D5C6-064A-8423-16AA959E3AAF}"/>
              </a:ext>
            </a:extLst>
          </p:cNvPr>
          <p:cNvSpPr/>
          <p:nvPr/>
        </p:nvSpPr>
        <p:spPr>
          <a:xfrm>
            <a:off x="7245047" y="4339123"/>
            <a:ext cx="1761793" cy="45719"/>
          </a:xfrm>
          <a:prstGeom prst="rect">
            <a:avLst/>
          </a:prstGeom>
          <a:solidFill>
            <a:srgbClr val="EEC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871B520-0646-EC13-57A3-A1800FFDB6CD}"/>
              </a:ext>
            </a:extLst>
          </p:cNvPr>
          <p:cNvSpPr/>
          <p:nvPr/>
        </p:nvSpPr>
        <p:spPr>
          <a:xfrm rot="5400000">
            <a:off x="6591805" y="2770518"/>
            <a:ext cx="3065310" cy="80683"/>
          </a:xfrm>
          <a:prstGeom prst="rect">
            <a:avLst/>
          </a:prstGeom>
          <a:solidFill>
            <a:srgbClr val="EEC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5915" y="17088"/>
            <a:ext cx="1188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D6000D"/>
                </a:solidFill>
              </a:rPr>
              <a:t>General Practice across QUB Medical School Curriculum 2024/2025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A24F10C-ACF6-8799-3D0D-815E12F9A43C}"/>
              </a:ext>
            </a:extLst>
          </p:cNvPr>
          <p:cNvSpPr/>
          <p:nvPr/>
        </p:nvSpPr>
        <p:spPr>
          <a:xfrm>
            <a:off x="9950957" y="719402"/>
            <a:ext cx="1119600" cy="657468"/>
          </a:xfrm>
          <a:prstGeom prst="roundRect">
            <a:avLst/>
          </a:prstGeom>
          <a:solidFill>
            <a:srgbClr val="E8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Year 5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29DB16-7292-FFE5-C671-3D7F5F365758}"/>
              </a:ext>
            </a:extLst>
          </p:cNvPr>
          <p:cNvSpPr/>
          <p:nvPr/>
        </p:nvSpPr>
        <p:spPr>
          <a:xfrm>
            <a:off x="9619230" y="4984810"/>
            <a:ext cx="1761793" cy="45719"/>
          </a:xfrm>
          <a:prstGeom prst="rect">
            <a:avLst/>
          </a:prstGeom>
          <a:solidFill>
            <a:srgbClr val="E8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0E6213-437B-103E-D89F-1339E1079216}"/>
              </a:ext>
            </a:extLst>
          </p:cNvPr>
          <p:cNvSpPr/>
          <p:nvPr/>
        </p:nvSpPr>
        <p:spPr>
          <a:xfrm rot="5400000">
            <a:off x="8700444" y="3109175"/>
            <a:ext cx="3669892" cy="70526"/>
          </a:xfrm>
          <a:prstGeom prst="rect">
            <a:avLst/>
          </a:prstGeom>
          <a:solidFill>
            <a:srgbClr val="E8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C7E42B36-78EB-8E63-E373-97538F5C18F8}"/>
              </a:ext>
            </a:extLst>
          </p:cNvPr>
          <p:cNvSpPr/>
          <p:nvPr/>
        </p:nvSpPr>
        <p:spPr>
          <a:xfrm>
            <a:off x="638245" y="6198703"/>
            <a:ext cx="4057650" cy="489919"/>
          </a:xfrm>
          <a:prstGeom prst="left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FOUNDATIONS OF PRACTICE</a:t>
            </a: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278F0A39-E7BD-DFA2-C09F-DDB3DE75C95B}"/>
              </a:ext>
            </a:extLst>
          </p:cNvPr>
          <p:cNvSpPr/>
          <p:nvPr/>
        </p:nvSpPr>
        <p:spPr>
          <a:xfrm>
            <a:off x="4828590" y="6198703"/>
            <a:ext cx="4178249" cy="489919"/>
          </a:xfrm>
          <a:prstGeom prst="left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IMMERSION IN PRACTICE</a:t>
            </a:r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F14EED07-1F1B-BF54-766A-645A8D6DC66F}"/>
              </a:ext>
            </a:extLst>
          </p:cNvPr>
          <p:cNvSpPr/>
          <p:nvPr/>
        </p:nvSpPr>
        <p:spPr>
          <a:xfrm>
            <a:off x="9152972" y="6198703"/>
            <a:ext cx="2648503" cy="489919"/>
          </a:xfrm>
          <a:prstGeom prst="left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</a:rPr>
              <a:t>PREP</a:t>
            </a:r>
            <a:r>
              <a:rPr lang="en-GB" baseline="30000" dirty="0" err="1">
                <a:solidFill>
                  <a:schemeClr val="tx1"/>
                </a:solidFill>
              </a:rPr>
              <a:t>n</a:t>
            </a:r>
            <a:r>
              <a:rPr lang="en-GB" baseline="30000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FOR PRACTICE</a:t>
            </a:r>
          </a:p>
        </p:txBody>
      </p:sp>
    </p:spTree>
    <p:extLst>
      <p:ext uri="{BB962C8B-B14F-4D97-AF65-F5344CB8AC3E}">
        <p14:creationId xmlns:p14="http://schemas.microsoft.com/office/powerpoint/2010/main" val="408889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93F3-305D-9AD6-1B06-9F1DC5432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412750"/>
            <a:ext cx="11915775" cy="4636533"/>
          </a:xfrm>
        </p:spPr>
        <p:txBody>
          <a:bodyPr/>
          <a:lstStyle/>
          <a:p>
            <a:r>
              <a:rPr lang="en-GB" dirty="0">
                <a:latin typeface="+mn-lt"/>
              </a:rPr>
              <a:t>So …….</a:t>
            </a:r>
            <a:br>
              <a:rPr lang="en-GB" dirty="0">
                <a:latin typeface="+mn-lt"/>
              </a:rPr>
            </a:b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what does this actually look like in </a:t>
            </a:r>
            <a:r>
              <a:rPr lang="en-GB" i="1" dirty="0">
                <a:latin typeface="+mn-lt"/>
              </a:rPr>
              <a:t>your </a:t>
            </a:r>
            <a:r>
              <a:rPr lang="en-GB" dirty="0">
                <a:latin typeface="+mn-lt"/>
              </a:rPr>
              <a:t>Practice? </a:t>
            </a:r>
          </a:p>
        </p:txBody>
      </p:sp>
    </p:spTree>
    <p:extLst>
      <p:ext uri="{BB962C8B-B14F-4D97-AF65-F5344CB8AC3E}">
        <p14:creationId xmlns:p14="http://schemas.microsoft.com/office/powerpoint/2010/main" val="52502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C0155-CCC1-01AE-9A24-361B226FE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A5D7EA-7A56-067D-4179-751BA53E1536}"/>
              </a:ext>
            </a:extLst>
          </p:cNvPr>
          <p:cNvSpPr txBox="1"/>
          <p:nvPr/>
        </p:nvSpPr>
        <p:spPr>
          <a:xfrm>
            <a:off x="130407" y="76200"/>
            <a:ext cx="1206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D6000D"/>
                </a:solidFill>
                <a:cs typeface="Arial" panose="020B0604020202020204" pitchFamily="34" charset="0"/>
              </a:rPr>
              <a:t>Foundations of Practice</a:t>
            </a:r>
            <a:endParaRPr lang="en-GB" sz="3200" b="1" u="sng" dirty="0">
              <a:solidFill>
                <a:srgbClr val="D6000D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9D6BF-809C-6409-A050-C50843379F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GB" sz="2400" b="1" dirty="0"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b="1" dirty="0">
                <a:cs typeface="Arial" panose="020B0604020202020204" pitchFamily="34" charset="0"/>
              </a:rPr>
              <a:t>Year 1 and 2 Family Medicine (for Practices up to 15miles from QUB):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Groups of 8-10 students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Tuesday and/or Thursday afternoons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Paid at £41.67 per student/session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Aim YR1: Pairs of students matched to patient/families + five afternoon tutorials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Aim YR2: Five afternoon tutorials / activities in Practice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2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C57B08-5F4F-7FD9-25E5-A274AAC4785D}"/>
              </a:ext>
            </a:extLst>
          </p:cNvPr>
          <p:cNvSpPr txBox="1"/>
          <p:nvPr/>
        </p:nvSpPr>
        <p:spPr>
          <a:xfrm>
            <a:off x="130407" y="76200"/>
            <a:ext cx="1206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D6000D"/>
                </a:solidFill>
                <a:cs typeface="Arial" panose="020B0604020202020204" pitchFamily="34" charset="0"/>
              </a:rPr>
              <a:t>Immersion in Practice 1</a:t>
            </a:r>
            <a:endParaRPr lang="en-GB" sz="3200" b="1" u="sng" dirty="0">
              <a:solidFill>
                <a:srgbClr val="D6000D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1DFD5-8D2A-74B7-6BA7-AE8BDB231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b="1" dirty="0">
                <a:cs typeface="Arial" panose="020B0604020202020204" pitchFamily="34" charset="0"/>
              </a:rPr>
              <a:t>Year 3: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Groups of 6 students (same for whole semester)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u="sng" dirty="0">
                <a:cs typeface="Arial" panose="020B0604020202020204" pitchFamily="34" charset="0"/>
              </a:rPr>
              <a:t>Wednesday mornings</a:t>
            </a:r>
            <a:r>
              <a:rPr lang="en-GB" sz="2800" dirty="0">
                <a:cs typeface="Arial" panose="020B0604020202020204" pitchFamily="34" charset="0"/>
              </a:rPr>
              <a:t> for 12 weeks in Semester 1 </a:t>
            </a:r>
            <a:r>
              <a:rPr lang="en-GB" sz="2800" u="sng" dirty="0">
                <a:cs typeface="Arial" panose="020B0604020202020204" pitchFamily="34" charset="0"/>
              </a:rPr>
              <a:t>and/or</a:t>
            </a:r>
            <a:r>
              <a:rPr lang="en-GB" sz="2800" dirty="0">
                <a:cs typeface="Arial" panose="020B0604020202020204" pitchFamily="34" charset="0"/>
              </a:rPr>
              <a:t> Semester 2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Paid at £250 per session (=£3000)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dirty="0">
                <a:cs typeface="Arial" panose="020B0604020202020204" pitchFamily="34" charset="0"/>
              </a:rPr>
              <a:t>	(await confirmation from DoH of uplift to £355/ session = £4260) </a:t>
            </a:r>
            <a:endParaRPr lang="en-GB" sz="3100" dirty="0"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Builds on YR1&amp;2 Family Medicine (and covers topics previously in Year 4)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Students get their first</a:t>
            </a:r>
            <a:r>
              <a:rPr lang="en-US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real opportunity to appreciate the breadth of work GPs do whilst spending the rest of the week in hospital placement</a:t>
            </a:r>
            <a:endParaRPr lang="en-GB" sz="2800" dirty="0"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Aim: Increase understanding of GP work and patient complexity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Activities: Patient Journeys, Clinical Cases, Intro. to Consulting in GP, Hospital-GP Interfaces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GB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7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6152A-659B-E950-FC80-FD1088617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3931E9-B221-5824-F406-2382F557D0C3}"/>
              </a:ext>
            </a:extLst>
          </p:cNvPr>
          <p:cNvSpPr txBox="1"/>
          <p:nvPr/>
        </p:nvSpPr>
        <p:spPr>
          <a:xfrm>
            <a:off x="130407" y="76200"/>
            <a:ext cx="1206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D6000D"/>
                </a:solidFill>
                <a:cs typeface="Arial" panose="020B0604020202020204" pitchFamily="34" charset="0"/>
              </a:rPr>
              <a:t>Immersion in Practice 2</a:t>
            </a:r>
            <a:endParaRPr lang="en-GB" sz="3200" b="1" u="sng" dirty="0">
              <a:solidFill>
                <a:srgbClr val="D6000D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5EFF8-1A3C-A268-8705-7B2A13B0D4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b="1" dirty="0">
                <a:cs typeface="Arial" panose="020B0604020202020204" pitchFamily="34" charset="0"/>
              </a:rPr>
              <a:t>Year 4: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Pairs of students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8 weeks (in 4 * 2-week blocks) across the academic year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Practices can host up to 4 pairs of students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£8520 per pair of students per 8 weeks (4 Pairs circa. £34K)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Flexible integration into work of the whole Practice team.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Year 4 Topics: Reproductive health, Child health, Mental health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dirty="0">
                <a:cs typeface="Arial" panose="020B0604020202020204" pitchFamily="34" charset="0"/>
              </a:rPr>
              <a:t>	and Ageing and Health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GB" sz="2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51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FED83-9EBA-C646-B36B-EEADCD118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F71CFC-12CF-162A-6BC8-4F87B8BAD8D5}"/>
              </a:ext>
            </a:extLst>
          </p:cNvPr>
          <p:cNvSpPr txBox="1"/>
          <p:nvPr/>
        </p:nvSpPr>
        <p:spPr>
          <a:xfrm>
            <a:off x="130407" y="76200"/>
            <a:ext cx="12061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D6000D"/>
                </a:solidFill>
                <a:cs typeface="Arial" panose="020B0604020202020204" pitchFamily="34" charset="0"/>
              </a:rPr>
              <a:t>Preparation for Practice</a:t>
            </a:r>
            <a:endParaRPr lang="en-GB" sz="3200" b="1" u="sng" dirty="0">
              <a:solidFill>
                <a:srgbClr val="D6000D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EA853-6FF2-364D-F81E-10EA023BE8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9089" y="700133"/>
            <a:ext cx="11348085" cy="5995941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b="1" dirty="0">
                <a:cs typeface="Arial" panose="020B0604020202020204" pitchFamily="34" charset="0"/>
              </a:rPr>
              <a:t>Year 5: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Pairs of students for 7 weeks as a block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Option to take up to 3 cycles of 7-week placements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£7455 per pair of students per 7 weeks (3 pairs: £22365)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Active contribution to the work of Practice team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u="sng" dirty="0">
                <a:cs typeface="Arial" panose="020B0604020202020204" pitchFamily="34" charset="0"/>
              </a:rPr>
              <a:t>N.B.: Final ‘written’ exams completed at end of Year 4</a:t>
            </a:r>
            <a:r>
              <a:rPr lang="en-GB" sz="2800" dirty="0"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Aim: Increasing level of complexity, increasing independence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Activities: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Consulting &amp; triaging: can be telephone, FTF or video (mix is ideal) 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Unselected and undifferentiated cases including emergency conditions 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Chronic Disease/Long term conditions management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GB" sz="2800" dirty="0">
                <a:cs typeface="Arial" panose="020B0604020202020204" pitchFamily="34" charset="0"/>
              </a:rPr>
              <a:t>Practical skills e.g. venepuncture, chronic disease, audit/QI</a:t>
            </a:r>
          </a:p>
        </p:txBody>
      </p:sp>
    </p:spTree>
    <p:extLst>
      <p:ext uri="{BB962C8B-B14F-4D97-AF65-F5344CB8AC3E}">
        <p14:creationId xmlns:p14="http://schemas.microsoft.com/office/powerpoint/2010/main" val="352757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3556</TotalTime>
  <Words>1172</Words>
  <Application>Microsoft Office PowerPoint</Application>
  <PresentationFormat>Widescreen</PresentationFormat>
  <Paragraphs>145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Times New Roman</vt:lpstr>
      <vt:lpstr>Office Theme</vt:lpstr>
      <vt:lpstr>Welcome to QUB Recruitment Update 2024/2025 academic year</vt:lpstr>
      <vt:lpstr>Firstly….to say……..</vt:lpstr>
      <vt:lpstr>PowerPoint Presentation</vt:lpstr>
      <vt:lpstr>PowerPoint Presentation</vt:lpstr>
      <vt:lpstr>So …….  what does this actually look like in your Practice?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Queen's University Belfast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Y5 C25 QUB Practice Managers Update</dc:title>
  <dc:creator>Charise Boal</dc:creator>
  <cp:lastModifiedBy>Nigel Hart</cp:lastModifiedBy>
  <cp:revision>11</cp:revision>
  <dcterms:created xsi:type="dcterms:W3CDTF">2023-07-21T10:24:41Z</dcterms:created>
  <dcterms:modified xsi:type="dcterms:W3CDTF">2024-02-04T18:56:28Z</dcterms:modified>
</cp:coreProperties>
</file>